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93" r:id="rId3"/>
    <p:sldId id="294" r:id="rId4"/>
    <p:sldId id="301" r:id="rId5"/>
    <p:sldId id="270" r:id="rId6"/>
    <p:sldId id="271" r:id="rId7"/>
    <p:sldId id="273" r:id="rId8"/>
    <p:sldId id="274" r:id="rId9"/>
    <p:sldId id="275" r:id="rId10"/>
    <p:sldId id="276" r:id="rId11"/>
    <p:sldId id="278" r:id="rId12"/>
    <p:sldId id="279" r:id="rId13"/>
    <p:sldId id="284" r:id="rId14"/>
    <p:sldId id="303" r:id="rId15"/>
    <p:sldId id="287" r:id="rId16"/>
    <p:sldId id="288" r:id="rId17"/>
    <p:sldId id="299" r:id="rId18"/>
    <p:sldId id="300" r:id="rId19"/>
    <p:sldId id="302" r:id="rId20"/>
    <p:sldId id="289" r:id="rId21"/>
    <p:sldId id="290" r:id="rId22"/>
    <p:sldId id="291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9F00"/>
    <a:srgbClr val="ADDACC"/>
    <a:srgbClr val="009E73"/>
    <a:srgbClr val="0171B2"/>
    <a:srgbClr val="A9A9A9"/>
    <a:srgbClr val="ADCAE2"/>
    <a:srgbClr val="B7CBDB"/>
    <a:srgbClr val="C0C0C0"/>
    <a:srgbClr val="0090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4" autoAdjust="0"/>
    <p:restoredTop sz="96296" autoAdjust="0"/>
  </p:normalViewPr>
  <p:slideViewPr>
    <p:cSldViewPr snapToObjects="1" showGuides="1">
      <p:cViewPr varScale="1">
        <p:scale>
          <a:sx n="123" d="100"/>
          <a:sy n="123" d="100"/>
        </p:scale>
        <p:origin x="56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571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2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13th June 2022 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Monday meeting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13/06/2022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13th July 2022 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Monday meeting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8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1.svg"/><Relationship Id="rId20" Type="http://schemas.openxmlformats.org/officeDocument/2006/relationships/image" Target="../media/image60.png"/><Relationship Id="rId1" Type="http://schemas.openxmlformats.org/officeDocument/2006/relationships/tags" Target="../tags/tag1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30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9.svg"/><Relationship Id="rId22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26" Type="http://schemas.openxmlformats.org/officeDocument/2006/relationships/image" Target="../media/image85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80.png"/><Relationship Id="rId7" Type="http://schemas.openxmlformats.org/officeDocument/2006/relationships/image" Target="../media/image30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tags" Target="../tags/tag14.xml"/><Relationship Id="rId6" Type="http://schemas.openxmlformats.org/officeDocument/2006/relationships/image" Target="../media/image29.sv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28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7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8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94.png"/><Relationship Id="rId1" Type="http://schemas.openxmlformats.org/officeDocument/2006/relationships/tags" Target="../tags/tag15.xml"/><Relationship Id="rId6" Type="http://schemas.openxmlformats.org/officeDocument/2006/relationships/image" Target="../media/image27.svg"/><Relationship Id="rId11" Type="http://schemas.openxmlformats.org/officeDocument/2006/relationships/image" Target="../media/image630.png"/><Relationship Id="rId5" Type="http://schemas.openxmlformats.org/officeDocument/2006/relationships/image" Target="../media/image26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93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sv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0.png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6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1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TRAILS: topological reconstruction of the ancestry using incomplete lineage sorting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040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9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0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1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12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13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14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15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16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4" name="Graphic 133">
            <a:extLst>
              <a:ext uri="{FF2B5EF4-FFF2-40B4-BE49-F238E27FC236}">
                <a16:creationId xmlns:a16="http://schemas.microsoft.com/office/drawing/2014/main" id="{4F6175A4-62B5-A91D-460B-63C82F24DF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42953" y="744340"/>
            <a:ext cx="9301920" cy="55811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E7FEC58-CF70-8859-B538-4B9F8009D959}"/>
                  </a:ext>
                </a:extLst>
              </p:cNvPr>
              <p:cNvSpPr txBox="1"/>
              <p:nvPr/>
            </p:nvSpPr>
            <p:spPr>
              <a:xfrm>
                <a:off x="2005731" y="78274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E7FEC58-CF70-8859-B538-4B9F8009D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731" y="782743"/>
                <a:ext cx="366503" cy="590538"/>
              </a:xfrm>
              <a:prstGeom prst="rect">
                <a:avLst/>
              </a:prstGeom>
              <a:blipFill>
                <a:blip r:embed="rId19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7ACF9B6-DD5B-E418-983B-2480AB85E223}"/>
                  </a:ext>
                </a:extLst>
              </p:cNvPr>
              <p:cNvSpPr txBox="1"/>
              <p:nvPr/>
            </p:nvSpPr>
            <p:spPr>
              <a:xfrm>
                <a:off x="2599759" y="78274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7ACF9B6-DD5B-E418-983B-2480AB85E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759" y="782743"/>
                <a:ext cx="366503" cy="590538"/>
              </a:xfrm>
              <a:prstGeom prst="rect">
                <a:avLst/>
              </a:prstGeom>
              <a:blipFill>
                <a:blip r:embed="rId20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99F0FEE-F76B-C979-E623-DA570674F6EC}"/>
                  </a:ext>
                </a:extLst>
              </p:cNvPr>
              <p:cNvSpPr txBox="1"/>
              <p:nvPr/>
            </p:nvSpPr>
            <p:spPr>
              <a:xfrm>
                <a:off x="4321715" y="78274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A99F0FEE-F76B-C979-E623-DA570674F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715" y="782743"/>
                <a:ext cx="366503" cy="590538"/>
              </a:xfrm>
              <a:prstGeom prst="rect">
                <a:avLst/>
              </a:prstGeom>
              <a:blipFill>
                <a:blip r:embed="rId21"/>
                <a:stretch>
                  <a:fillRect l="-13333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07ACD44-C654-944F-392B-D205C47EE3C7}"/>
                  </a:ext>
                </a:extLst>
              </p:cNvPr>
              <p:cNvSpPr txBox="1"/>
              <p:nvPr/>
            </p:nvSpPr>
            <p:spPr>
              <a:xfrm>
                <a:off x="4904800" y="78274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07ACD44-C654-944F-392B-D205C47EE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800" y="782743"/>
                <a:ext cx="366503" cy="590538"/>
              </a:xfrm>
              <a:prstGeom prst="rect">
                <a:avLst/>
              </a:prstGeom>
              <a:blipFill>
                <a:blip r:embed="rId22"/>
                <a:stretch>
                  <a:fillRect l="-13333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E5366B0-E5F3-F08D-9548-BCAD1388F271}"/>
                  </a:ext>
                </a:extLst>
              </p:cNvPr>
              <p:cNvSpPr txBox="1"/>
              <p:nvPr/>
            </p:nvSpPr>
            <p:spPr>
              <a:xfrm>
                <a:off x="6637700" y="78274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E5366B0-E5F3-F08D-9548-BCAD1388F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7700" y="782743"/>
                <a:ext cx="366503" cy="590538"/>
              </a:xfrm>
              <a:prstGeom prst="rect">
                <a:avLst/>
              </a:prstGeom>
              <a:blipFill>
                <a:blip r:embed="rId23"/>
                <a:stretch>
                  <a:fillRect l="-13333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D19F538-EADC-7F39-B05A-637E4361D317}"/>
                  </a:ext>
                </a:extLst>
              </p:cNvPr>
              <p:cNvSpPr txBox="1"/>
              <p:nvPr/>
            </p:nvSpPr>
            <p:spPr>
              <a:xfrm>
                <a:off x="7207254" y="783240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D19F538-EADC-7F39-B05A-637E4361D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254" y="783240"/>
                <a:ext cx="366503" cy="590538"/>
              </a:xfrm>
              <a:prstGeom prst="rect">
                <a:avLst/>
              </a:prstGeom>
              <a:blipFill>
                <a:blip r:embed="rId24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4D9DA80-CDE2-7A85-0CB0-E94F63DFF5AA}"/>
                  </a:ext>
                </a:extLst>
              </p:cNvPr>
              <p:cNvSpPr txBox="1"/>
              <p:nvPr/>
            </p:nvSpPr>
            <p:spPr>
              <a:xfrm>
                <a:off x="8982601" y="78118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4D9DA80-CDE2-7A85-0CB0-E94F63DFF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601" y="781189"/>
                <a:ext cx="366503" cy="590538"/>
              </a:xfrm>
              <a:prstGeom prst="rect">
                <a:avLst/>
              </a:prstGeom>
              <a:blipFill>
                <a:blip r:embed="rId25"/>
                <a:stretch>
                  <a:fillRect l="-13333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2849EA4-34F4-820F-F9BC-7B698A1B3CD6}"/>
                  </a:ext>
                </a:extLst>
              </p:cNvPr>
              <p:cNvSpPr txBox="1"/>
              <p:nvPr/>
            </p:nvSpPr>
            <p:spPr>
              <a:xfrm>
                <a:off x="9530268" y="781686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2849EA4-34F4-820F-F9BC-7B698A1B3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268" y="781686"/>
                <a:ext cx="366503" cy="590538"/>
              </a:xfrm>
              <a:prstGeom prst="rect">
                <a:avLst/>
              </a:prstGeom>
              <a:blipFill>
                <a:blip r:embed="rId26"/>
                <a:stretch>
                  <a:fillRect l="-16667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BED6DF-68AA-254E-229A-2F2E86EED6C0}"/>
                  </a:ext>
                </a:extLst>
              </p:cNvPr>
              <p:cNvSpPr txBox="1"/>
              <p:nvPr/>
            </p:nvSpPr>
            <p:spPr>
              <a:xfrm>
                <a:off x="2011628" y="341402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FBED6DF-68AA-254E-229A-2F2E86EED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28" y="3414029"/>
                <a:ext cx="366503" cy="590538"/>
              </a:xfrm>
              <a:prstGeom prst="rect">
                <a:avLst/>
              </a:prstGeom>
              <a:blipFill>
                <a:blip r:embed="rId27"/>
                <a:stretch>
                  <a:fillRect l="-13333" r="-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38C8B82-67A0-D900-BA22-CC98670B1638}"/>
                  </a:ext>
                </a:extLst>
              </p:cNvPr>
              <p:cNvSpPr txBox="1"/>
              <p:nvPr/>
            </p:nvSpPr>
            <p:spPr>
              <a:xfrm>
                <a:off x="2605656" y="341402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438C8B82-67A0-D900-BA22-CC98670B1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656" y="3414029"/>
                <a:ext cx="366503" cy="590538"/>
              </a:xfrm>
              <a:prstGeom prst="rect">
                <a:avLst/>
              </a:prstGeom>
              <a:blipFill>
                <a:blip r:embed="rId28"/>
                <a:stretch>
                  <a:fillRect l="-12903" r="-322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6CB154B-8225-D9D7-AB85-9EE0BF8DA955}"/>
                  </a:ext>
                </a:extLst>
              </p:cNvPr>
              <p:cNvSpPr txBox="1"/>
              <p:nvPr/>
            </p:nvSpPr>
            <p:spPr>
              <a:xfrm>
                <a:off x="4327613" y="341402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6CB154B-8225-D9D7-AB85-9EE0BF8D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3" y="3414029"/>
                <a:ext cx="366503" cy="590538"/>
              </a:xfrm>
              <a:prstGeom prst="rect">
                <a:avLst/>
              </a:prstGeom>
              <a:blipFill>
                <a:blip r:embed="rId29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8BDDE6-B0DE-FD02-F1D0-34CAFFE8CA7E}"/>
                  </a:ext>
                </a:extLst>
              </p:cNvPr>
              <p:cNvSpPr txBox="1"/>
              <p:nvPr/>
            </p:nvSpPr>
            <p:spPr>
              <a:xfrm>
                <a:off x="4910698" y="341402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E78BDDE6-B0DE-FD02-F1D0-34CAFFE8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0698" y="3414029"/>
                <a:ext cx="366503" cy="590538"/>
              </a:xfrm>
              <a:prstGeom prst="rect">
                <a:avLst/>
              </a:prstGeom>
              <a:blipFill>
                <a:blip r:embed="rId30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1180777-F179-03D0-F440-14B08DB0DB3A}"/>
                  </a:ext>
                </a:extLst>
              </p:cNvPr>
              <p:cNvSpPr txBox="1"/>
              <p:nvPr/>
            </p:nvSpPr>
            <p:spPr>
              <a:xfrm>
                <a:off x="6643597" y="3414029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1180777-F179-03D0-F440-14B08DB0D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597" y="3414029"/>
                <a:ext cx="366503" cy="590538"/>
              </a:xfrm>
              <a:prstGeom prst="rect">
                <a:avLst/>
              </a:prstGeom>
              <a:blipFill>
                <a:blip r:embed="rId31"/>
                <a:stretch>
                  <a:fillRect l="-17241" r="-689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8D7F2B3-3AD8-BC68-6400-52F93C6F944A}"/>
                  </a:ext>
                </a:extLst>
              </p:cNvPr>
              <p:cNvSpPr txBox="1"/>
              <p:nvPr/>
            </p:nvSpPr>
            <p:spPr>
              <a:xfrm>
                <a:off x="7213152" y="3414526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8D7F2B3-3AD8-BC68-6400-52F93C6F9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52" y="3414526"/>
                <a:ext cx="366503" cy="590538"/>
              </a:xfrm>
              <a:prstGeom prst="rect">
                <a:avLst/>
              </a:prstGeom>
              <a:blipFill>
                <a:blip r:embed="rId32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E3C85F-5BC4-DBF8-409F-F1CE7CB26884}"/>
                  </a:ext>
                </a:extLst>
              </p:cNvPr>
              <p:cNvSpPr txBox="1"/>
              <p:nvPr/>
            </p:nvSpPr>
            <p:spPr>
              <a:xfrm>
                <a:off x="8988499" y="3412475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14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1400FF"/>
                  </a:solidFill>
                </a:endParaRPr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4E3C85F-5BC4-DBF8-409F-F1CE7CB2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99" y="3412475"/>
                <a:ext cx="366503" cy="590538"/>
              </a:xfrm>
              <a:prstGeom prst="rect">
                <a:avLst/>
              </a:prstGeom>
              <a:blipFill>
                <a:blip r:embed="rId33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774B1E1-EF11-3AD3-5760-0C4537B4C401}"/>
                  </a:ext>
                </a:extLst>
              </p:cNvPr>
              <p:cNvSpPr txBox="1"/>
              <p:nvPr/>
            </p:nvSpPr>
            <p:spPr>
              <a:xfrm>
                <a:off x="9536166" y="3412973"/>
                <a:ext cx="366503" cy="590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1600" i="1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1600" b="0" i="0" smtClean="0">
                              <a:solidFill>
                                <a:srgbClr val="009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DK" sz="1600" dirty="0">
                  <a:solidFill>
                    <a:srgbClr val="009000"/>
                  </a:solidFill>
                </a:endParaRPr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774B1E1-EF11-3AD3-5760-0C4537B4C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166" y="3412973"/>
                <a:ext cx="366503" cy="590538"/>
              </a:xfrm>
              <a:prstGeom prst="rect">
                <a:avLst/>
              </a:prstGeom>
              <a:blipFill>
                <a:blip r:embed="rId32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1572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blipFill>
                <a:blip r:embed="rId5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Emission probabilities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4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1C522-AA55-7E56-7AF2-9FEDC130F297}"/>
              </a:ext>
            </a:extLst>
          </p:cNvPr>
          <p:cNvSpPr txBox="1"/>
          <p:nvPr/>
        </p:nvSpPr>
        <p:spPr>
          <a:xfrm>
            <a:off x="5928852" y="1355388"/>
            <a:ext cx="310501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Analytical calculations using JC69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3BFAC0-ECDB-BA6D-1A9D-FA84C9C10353}"/>
              </a:ext>
            </a:extLst>
          </p:cNvPr>
          <p:cNvSpPr/>
          <p:nvPr/>
        </p:nvSpPr>
        <p:spPr bwMode="auto">
          <a:xfrm>
            <a:off x="2926060" y="1719854"/>
            <a:ext cx="9110602" cy="398224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1" rtlCol="0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A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T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C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G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A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T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C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T G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A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T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C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 G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A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T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C G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A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A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A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A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T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T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T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T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C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C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C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C G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G A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G T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G C</a:t>
            </a:r>
          </a:p>
          <a:p>
            <a:pPr algn="ctr">
              <a:lnSpc>
                <a:spcPct val="95000"/>
              </a:lnSpc>
            </a:pP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 G G G</a:t>
            </a:r>
            <a:endParaRPr lang="en-DK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1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68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1B54179-819F-08B6-DEF5-CEB01339269A}"/>
              </a:ext>
            </a:extLst>
          </p:cNvPr>
          <p:cNvSpPr txBox="1"/>
          <p:nvPr/>
        </p:nvSpPr>
        <p:spPr>
          <a:xfrm>
            <a:off x="549796" y="4995290"/>
            <a:ext cx="334065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Human	     Chimp	              Gorilla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EB65B3-FEC5-885D-DD8C-FCA84B782AA3}"/>
              </a:ext>
            </a:extLst>
          </p:cNvPr>
          <p:cNvSpPr txBox="1"/>
          <p:nvPr/>
        </p:nvSpPr>
        <p:spPr>
          <a:xfrm>
            <a:off x="4423584" y="4995290"/>
            <a:ext cx="334065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Human	     Chimp	              Gorilla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88673F-E164-813B-B15A-F10658770181}"/>
              </a:ext>
            </a:extLst>
          </p:cNvPr>
          <p:cNvSpPr txBox="1"/>
          <p:nvPr/>
        </p:nvSpPr>
        <p:spPr>
          <a:xfrm>
            <a:off x="8254652" y="4995290"/>
            <a:ext cx="334065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Human	     Chimp	              Gorilla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0439EC02-1F78-AFF6-4185-31991812D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07" y="1124791"/>
            <a:ext cx="11366504" cy="3749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9938C4-97FC-78CF-6EDD-9AA694561DB4}"/>
                  </a:ext>
                </a:extLst>
              </p:cNvPr>
              <p:cNvSpPr txBox="1"/>
              <p:nvPr/>
            </p:nvSpPr>
            <p:spPr>
              <a:xfrm>
                <a:off x="2638028" y="5307804"/>
                <a:ext cx="6714603" cy="850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a-DK" sz="1800" b="0" i="0" smtClean="0">
                                  <a:latin typeface="Cambria Math" panose="02040503050406030204" pitchFamily="18" charset="0"/>
                                </a:rPr>
                                <m:t>ILS</m:t>
                              </m:r>
                            </m:e>
                          </m:d>
                        </m:e>
                      </m:func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da-DK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da-DK" sz="1800" b="0" i="0" smtClean="0">
                                  <a:latin typeface="Cambria Math" panose="02040503050406030204" pitchFamily="18" charset="0"/>
                                </a:rPr>
                                <m:t>gene</m:t>
                              </m:r>
                              <m:r>
                                <a:rPr lang="da-DK" sz="1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1800" b="0" i="0" smtClean="0">
                                  <a:latin typeface="Cambria Math" panose="02040503050406030204" pitchFamily="18" charset="0"/>
                                </a:rPr>
                                <m:t>tree</m:t>
                              </m:r>
                              <m:r>
                                <a:rPr lang="da-DK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da-DK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species</m:t>
                              </m:r>
                              <m:r>
                                <a:rPr lang="da-DK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tree</m:t>
                              </m:r>
                            </m:e>
                          </m:d>
                        </m:e>
                      </m:func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sty m:val="p"/>
                        </m:rPr>
                        <a:rPr lang="da-DK" sz="1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da-DK" sz="18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da-DK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a-DK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a-DK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a-DK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da-DK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9938C4-97FC-78CF-6EDD-9AA694561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028" y="5307804"/>
                <a:ext cx="6714603" cy="85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362118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Next steps: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>
                <a:latin typeface="+mn-lt"/>
              </a:rPr>
              <a:t>Finish the emission probabilities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TRAILS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AF5794A-2C62-A2A4-2D81-C13153B59B2B}"/>
              </a:ext>
            </a:extLst>
          </p:cNvPr>
          <p:cNvSpPr txBox="1">
            <a:spLocks/>
          </p:cNvSpPr>
          <p:nvPr/>
        </p:nvSpPr>
        <p:spPr bwMode="auto">
          <a:xfrm>
            <a:off x="315913" y="948707"/>
            <a:ext cx="11556000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2400" u="sng" kern="0" dirty="0"/>
              <a:t>T</a:t>
            </a:r>
            <a:r>
              <a:rPr lang="en-GB" sz="2400" kern="0" dirty="0"/>
              <a:t>opological </a:t>
            </a:r>
            <a:r>
              <a:rPr lang="en-GB" sz="2400" u="sng" kern="0" dirty="0"/>
              <a:t>R</a:t>
            </a:r>
            <a:r>
              <a:rPr lang="en-GB" sz="2400" kern="0" dirty="0"/>
              <a:t>econstruction of the </a:t>
            </a:r>
            <a:r>
              <a:rPr lang="en-GB" sz="2400" u="sng" kern="0" dirty="0"/>
              <a:t>A</a:t>
            </a:r>
            <a:r>
              <a:rPr lang="en-GB" sz="2400" kern="0" dirty="0"/>
              <a:t>ncestry using </a:t>
            </a:r>
            <a:r>
              <a:rPr lang="en-GB" sz="2400" u="sng" kern="0" dirty="0"/>
              <a:t>I</a:t>
            </a:r>
            <a:r>
              <a:rPr lang="en-GB" sz="2400" kern="0" dirty="0"/>
              <a:t>ncomplete </a:t>
            </a:r>
            <a:r>
              <a:rPr lang="en-GB" sz="2400" u="sng" kern="0" dirty="0"/>
              <a:t>L</a:t>
            </a:r>
            <a:r>
              <a:rPr lang="en-GB" sz="2400" kern="0" dirty="0"/>
              <a:t>ineage </a:t>
            </a:r>
            <a:r>
              <a:rPr lang="en-GB" sz="2400" u="sng" kern="0" dirty="0"/>
              <a:t>S</a:t>
            </a:r>
            <a:r>
              <a:rPr lang="en-GB" sz="2400" kern="0" dirty="0"/>
              <a:t>orting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blipFill>
                <a:blip r:embed="rId12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blipFill>
                <a:blip r:embed="rId13"/>
                <a:stretch>
                  <a:fillRect l="-8333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blipFill>
                <a:blip r:embed="rId14"/>
                <a:stretch>
                  <a:fillRect l="-10417" t="-3333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blipFill>
                <a:blip r:embed="rId1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</Words>
  <Application>Microsoft Macintosh PowerPoint</Application>
  <PresentationFormat>Custom</PresentationFormat>
  <Paragraphs>498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Cambria Math</vt:lpstr>
      <vt:lpstr>AU Peto</vt:lpstr>
      <vt:lpstr>Calibri</vt:lpstr>
      <vt:lpstr>Arial</vt:lpstr>
      <vt:lpstr>Courier New</vt:lpstr>
      <vt:lpstr>Trebuchet MS</vt:lpstr>
      <vt:lpstr>Georgia</vt:lpstr>
      <vt:lpstr>AU Passata Light</vt:lpstr>
      <vt:lpstr>Wingdings 3</vt:lpstr>
      <vt:lpstr>AU Passata</vt:lpstr>
      <vt:lpstr>AU 16:9</vt:lpstr>
      <vt:lpstr>TRAILS: topological reconstruction of the ancestry using incomplete lineage sorting</vt:lpstr>
      <vt:lpstr>Incomplete lineage sorting (ILS)</vt:lpstr>
      <vt:lpstr>HMMs</vt:lpstr>
      <vt:lpstr>HMMs</vt:lpstr>
      <vt:lpstr>TRAILS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Emission probabilities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2022-06-13T08:19:51Z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